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2" r:id="rId2"/>
    <p:sldId id="273" r:id="rId3"/>
    <p:sldId id="266" r:id="rId4"/>
    <p:sldId id="274" r:id="rId5"/>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FF33"/>
    <a:srgbClr val="99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27" autoAdjust="0"/>
  </p:normalViewPr>
  <p:slideViewPr>
    <p:cSldViewPr>
      <p:cViewPr varScale="1">
        <p:scale>
          <a:sx n="84" d="100"/>
          <a:sy n="84" d="100"/>
        </p:scale>
        <p:origin x="-954" y="-84"/>
      </p:cViewPr>
      <p:guideLst>
        <p:guide orient="horz" pos="180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54543-F27A-4DFB-9812-55A91A27DB2B}" type="datetimeFigureOut">
              <a:rPr lang="en-US" smtClean="0"/>
              <a:t>5/7/2017</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84EEB5-3984-49C3-8DD7-AE69AE7CE906}" type="slidenum">
              <a:rPr lang="en-US" smtClean="0"/>
              <a:t>‹#›</a:t>
            </a:fld>
            <a:endParaRPr lang="en-US"/>
          </a:p>
        </p:txBody>
      </p:sp>
    </p:spTree>
    <p:extLst>
      <p:ext uri="{BB962C8B-B14F-4D97-AF65-F5344CB8AC3E}">
        <p14:creationId xmlns:p14="http://schemas.microsoft.com/office/powerpoint/2010/main" val="296809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78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78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764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67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7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220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311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1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5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829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872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0801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647435"/>
          </a:xfrm>
        </p:spPr>
        <p:txBody>
          <a:bodyPr>
            <a:normAutofit/>
          </a:bodyPr>
          <a:lstStyle/>
          <a:p>
            <a:r>
              <a:rPr lang="en-US" sz="2800" b="1" dirty="0" smtClean="0"/>
              <a:t>Pupil Expanders – Is a Hexagon better than Square? </a:t>
            </a:r>
            <a:endParaRPr lang="en-US" sz="2800" b="1" dirty="0"/>
          </a:p>
        </p:txBody>
      </p:sp>
      <p:sp>
        <p:nvSpPr>
          <p:cNvPr id="3" name="Content Placeholder 2"/>
          <p:cNvSpPr>
            <a:spLocks noGrp="1"/>
          </p:cNvSpPr>
          <p:nvPr>
            <p:ph idx="1"/>
          </p:nvPr>
        </p:nvSpPr>
        <p:spPr>
          <a:xfrm>
            <a:off x="1600200" y="3924300"/>
            <a:ext cx="7086600" cy="1180836"/>
          </a:xfrm>
        </p:spPr>
        <p:txBody>
          <a:bodyPr>
            <a:normAutofit fontScale="62500" lnSpcReduction="20000"/>
          </a:bodyPr>
          <a:lstStyle/>
          <a:p>
            <a:pPr marL="0" indent="0">
              <a:buNone/>
            </a:pPr>
            <a:r>
              <a:rPr lang="en-IN" b="1" dirty="0"/>
              <a:t>Questions</a:t>
            </a:r>
            <a:r>
              <a:rPr lang="en-IN" dirty="0"/>
              <a:t>:  </a:t>
            </a:r>
          </a:p>
          <a:p>
            <a:r>
              <a:rPr lang="en-IN" dirty="0">
                <a:solidFill>
                  <a:srgbClr val="FF0000"/>
                </a:solidFill>
              </a:rPr>
              <a:t>Which is </a:t>
            </a:r>
            <a:r>
              <a:rPr lang="en-IN" u="sng" dirty="0">
                <a:solidFill>
                  <a:srgbClr val="FF0000"/>
                </a:solidFill>
              </a:rPr>
              <a:t>easier to insert </a:t>
            </a:r>
            <a:r>
              <a:rPr lang="en-IN" dirty="0">
                <a:solidFill>
                  <a:srgbClr val="FF0000"/>
                </a:solidFill>
              </a:rPr>
              <a:t>into the Anterior Chamber ?</a:t>
            </a:r>
          </a:p>
          <a:p>
            <a:pPr>
              <a:spcAft>
                <a:spcPts val="1200"/>
              </a:spcAft>
            </a:pPr>
            <a:r>
              <a:rPr lang="en-IN" dirty="0">
                <a:solidFill>
                  <a:srgbClr val="FF0000"/>
                </a:solidFill>
              </a:rPr>
              <a:t>Which is </a:t>
            </a:r>
            <a:r>
              <a:rPr lang="en-IN" u="sng" dirty="0">
                <a:solidFill>
                  <a:srgbClr val="FF0000"/>
                </a:solidFill>
              </a:rPr>
              <a:t>easier to manipulate </a:t>
            </a:r>
            <a:r>
              <a:rPr lang="en-IN" dirty="0">
                <a:solidFill>
                  <a:srgbClr val="FF0000"/>
                </a:solidFill>
              </a:rPr>
              <a:t>in Anterior Chamber ?</a:t>
            </a:r>
          </a:p>
          <a:p>
            <a:pPr marL="0" indent="0">
              <a:buNone/>
            </a:pPr>
            <a:endParaRPr lang="en-US" dirty="0"/>
          </a:p>
        </p:txBody>
      </p:sp>
      <p:pic>
        <p:nvPicPr>
          <p:cNvPr id="3074" name="Picture 2" descr="C:\Users\Dr. Suven Bhattachar\Pictures\Emoticon-question-mark-clipa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1055774"/>
            <a:ext cx="786180" cy="887326"/>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17"/>
          <p:cNvGrpSpPr>
            <a:grpSpLocks noChangeAspect="1"/>
          </p:cNvGrpSpPr>
          <p:nvPr/>
        </p:nvGrpSpPr>
        <p:grpSpPr>
          <a:xfrm>
            <a:off x="2247900" y="1643986"/>
            <a:ext cx="4800600" cy="1823114"/>
            <a:chOff x="1143000" y="1891352"/>
            <a:chExt cx="6858000" cy="2604448"/>
          </a:xfrm>
        </p:grpSpPr>
        <p:grpSp>
          <p:nvGrpSpPr>
            <p:cNvPr id="19" name="Group 18"/>
            <p:cNvGrpSpPr/>
            <p:nvPr/>
          </p:nvGrpSpPr>
          <p:grpSpPr>
            <a:xfrm>
              <a:off x="1143000" y="1905000"/>
              <a:ext cx="6858000" cy="2590800"/>
              <a:chOff x="990600" y="1371600"/>
              <a:chExt cx="6858000" cy="2590800"/>
            </a:xfrm>
          </p:grpSpPr>
          <p:sp>
            <p:nvSpPr>
              <p:cNvPr id="26" name="Rectangle 25"/>
              <p:cNvSpPr/>
              <p:nvPr/>
            </p:nvSpPr>
            <p:spPr>
              <a:xfrm>
                <a:off x="990600" y="1371600"/>
                <a:ext cx="2743200" cy="25908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Hexagon 26"/>
              <p:cNvSpPr/>
              <p:nvPr/>
            </p:nvSpPr>
            <p:spPr>
              <a:xfrm>
                <a:off x="4876800" y="1371600"/>
                <a:ext cx="2971800" cy="2590800"/>
              </a:xfrm>
              <a:prstGeom prst="hexagon">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p:cNvGrpSpPr/>
            <p:nvPr/>
          </p:nvGrpSpPr>
          <p:grpSpPr>
            <a:xfrm>
              <a:off x="2797628" y="1905000"/>
              <a:ext cx="1066800" cy="2590800"/>
              <a:chOff x="2797628" y="1905000"/>
              <a:chExt cx="1066800" cy="2590800"/>
            </a:xfrm>
          </p:grpSpPr>
          <p:cxnSp>
            <p:nvCxnSpPr>
              <p:cNvPr id="24" name="Straight Arrow Connector 23"/>
              <p:cNvCxnSpPr/>
              <p:nvPr/>
            </p:nvCxnSpPr>
            <p:spPr>
              <a:xfrm>
                <a:off x="3581400" y="1905000"/>
                <a:ext cx="0" cy="2590800"/>
              </a:xfrm>
              <a:prstGeom prst="straightConnector1">
                <a:avLst/>
              </a:prstGeom>
              <a:ln>
                <a:solidFill>
                  <a:srgbClr val="0000FF"/>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797628" y="3015734"/>
                <a:ext cx="1066800" cy="1055234"/>
              </a:xfrm>
              <a:prstGeom prst="rect">
                <a:avLst/>
              </a:prstGeom>
              <a:noFill/>
            </p:spPr>
            <p:txBody>
              <a:bodyPr wrap="square" rtlCol="0">
                <a:spAutoFit/>
              </a:bodyPr>
              <a:lstStyle/>
              <a:p>
                <a:r>
                  <a:rPr lang="en-US" sz="1400" dirty="0" smtClean="0"/>
                  <a:t>6.5  mm</a:t>
                </a:r>
              </a:p>
              <a:p>
                <a:r>
                  <a:rPr lang="en-US" sz="1400" dirty="0" smtClean="0"/>
                  <a:t>Side</a:t>
                </a:r>
                <a:endParaRPr lang="en-US" sz="1400" dirty="0"/>
              </a:p>
            </p:txBody>
          </p:sp>
        </p:grpSp>
        <p:grpSp>
          <p:nvGrpSpPr>
            <p:cNvPr id="21" name="Group 20"/>
            <p:cNvGrpSpPr/>
            <p:nvPr/>
          </p:nvGrpSpPr>
          <p:grpSpPr>
            <a:xfrm>
              <a:off x="6150428" y="1891352"/>
              <a:ext cx="1496786" cy="2590800"/>
              <a:chOff x="2149928" y="1891352"/>
              <a:chExt cx="1496786" cy="2590800"/>
            </a:xfrm>
          </p:grpSpPr>
          <p:cxnSp>
            <p:nvCxnSpPr>
              <p:cNvPr id="22" name="Straight Arrow Connector 21"/>
              <p:cNvCxnSpPr/>
              <p:nvPr/>
            </p:nvCxnSpPr>
            <p:spPr>
              <a:xfrm>
                <a:off x="3314700" y="1891352"/>
                <a:ext cx="0" cy="2590800"/>
              </a:xfrm>
              <a:prstGeom prst="straightConnector1">
                <a:avLst/>
              </a:prstGeom>
              <a:ln>
                <a:solidFill>
                  <a:srgbClr val="0000FF"/>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49928" y="2871066"/>
                <a:ext cx="1496786" cy="1055234"/>
              </a:xfrm>
              <a:prstGeom prst="rect">
                <a:avLst/>
              </a:prstGeom>
              <a:noFill/>
            </p:spPr>
            <p:txBody>
              <a:bodyPr wrap="square" rtlCol="0">
                <a:spAutoFit/>
              </a:bodyPr>
              <a:lstStyle/>
              <a:p>
                <a:r>
                  <a:rPr lang="en-US" sz="1400" dirty="0" smtClean="0"/>
                  <a:t>6.5 mm</a:t>
                </a:r>
              </a:p>
              <a:p>
                <a:r>
                  <a:rPr lang="en-US" sz="1400" dirty="0" smtClean="0"/>
                  <a:t>Short Diagonal</a:t>
                </a:r>
                <a:endParaRPr lang="en-US" sz="1400" dirty="0"/>
              </a:p>
            </p:txBody>
          </p:sp>
        </p:grpSp>
      </p:grpSp>
      <p:sp>
        <p:nvSpPr>
          <p:cNvPr id="28" name="TextBox 27"/>
          <p:cNvSpPr txBox="1"/>
          <p:nvPr/>
        </p:nvSpPr>
        <p:spPr>
          <a:xfrm>
            <a:off x="7543800" y="5459140"/>
            <a:ext cx="1371600" cy="230832"/>
          </a:xfrm>
          <a:prstGeom prst="rect">
            <a:avLst/>
          </a:prstGeom>
          <a:noFill/>
          <a:ln>
            <a:noFill/>
          </a:ln>
        </p:spPr>
        <p:txBody>
          <a:bodyPr wrap="square" rtlCol="0">
            <a:spAutoFit/>
          </a:bodyPr>
          <a:lstStyle/>
          <a:p>
            <a:pPr algn="ctr"/>
            <a:r>
              <a:rPr lang="en-US" sz="900" b="1" dirty="0" smtClean="0">
                <a:solidFill>
                  <a:prstClr val="black"/>
                </a:solidFill>
              </a:rPr>
              <a:t>Dr. Suven Bhattacharjee</a:t>
            </a:r>
          </a:p>
        </p:txBody>
      </p:sp>
    </p:spTree>
    <p:extLst>
      <p:ext uri="{BB962C8B-B14F-4D97-AF65-F5344CB8AC3E}">
        <p14:creationId xmlns:p14="http://schemas.microsoft.com/office/powerpoint/2010/main" val="545664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9640" y="2933700"/>
            <a:ext cx="3389761" cy="2662733"/>
            <a:chOff x="99640" y="2994922"/>
            <a:chExt cx="3389761" cy="2662733"/>
          </a:xfrm>
        </p:grpSpPr>
        <p:sp>
          <p:nvSpPr>
            <p:cNvPr id="5" name="TextBox 4"/>
            <p:cNvSpPr txBox="1"/>
            <p:nvPr/>
          </p:nvSpPr>
          <p:spPr>
            <a:xfrm>
              <a:off x="99640" y="3657600"/>
              <a:ext cx="776175" cy="276999"/>
            </a:xfrm>
            <a:prstGeom prst="rect">
              <a:avLst/>
            </a:prstGeom>
            <a:noFill/>
          </p:spPr>
          <p:txBody>
            <a:bodyPr wrap="none" rtlCol="0">
              <a:spAutoFit/>
            </a:bodyPr>
            <a:lstStyle/>
            <a:p>
              <a:r>
                <a:rPr lang="en-US" sz="1200" dirty="0" smtClean="0"/>
                <a:t>11.5  mm</a:t>
              </a:r>
              <a:endParaRPr lang="en-US" sz="1200" dirty="0"/>
            </a:p>
          </p:txBody>
        </p:sp>
        <p:grpSp>
          <p:nvGrpSpPr>
            <p:cNvPr id="6" name="Group 5"/>
            <p:cNvGrpSpPr/>
            <p:nvPr/>
          </p:nvGrpSpPr>
          <p:grpSpPr>
            <a:xfrm>
              <a:off x="381000" y="2994922"/>
              <a:ext cx="3108401" cy="2662733"/>
              <a:chOff x="381000" y="2994922"/>
              <a:chExt cx="3108401" cy="2662733"/>
            </a:xfrm>
          </p:grpSpPr>
          <p:pic>
            <p:nvPicPr>
              <p:cNvPr id="7" name="Picture 2" descr="E:\B-HEX Stock Images\Expansion V2.5\Small Pupil.pn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748351" y="2994922"/>
                <a:ext cx="2697314" cy="266273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a:off x="685800" y="3035869"/>
                <a:ext cx="0" cy="2574000"/>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1584" y="3035869"/>
                <a:ext cx="30778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5611504"/>
                <a:ext cx="3077817" cy="0"/>
              </a:xfrm>
              <a:prstGeom prst="line">
                <a:avLst/>
              </a:prstGeom>
            </p:spPr>
            <p:style>
              <a:lnRef idx="1">
                <a:schemeClr val="accent1"/>
              </a:lnRef>
              <a:fillRef idx="0">
                <a:schemeClr val="accent1"/>
              </a:fillRef>
              <a:effectRef idx="0">
                <a:schemeClr val="accent1"/>
              </a:effectRef>
              <a:fontRef idx="minor">
                <a:schemeClr val="tx1"/>
              </a:fontRef>
            </p:style>
          </p:cxnSp>
        </p:grpSp>
      </p:grpSp>
      <p:pic>
        <p:nvPicPr>
          <p:cNvPr id="11" name="Picture 2" descr="E:\B-HEX Stock Images\Expansion V2.5\Small Pupil.pn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4389286" y="2937874"/>
            <a:ext cx="2697314" cy="2662733"/>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txBox="1">
            <a:spLocks/>
          </p:cNvSpPr>
          <p:nvPr/>
        </p:nvSpPr>
        <p:spPr>
          <a:xfrm>
            <a:off x="447615" y="413411"/>
            <a:ext cx="1143000" cy="406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rgbClr val="0000FF"/>
                </a:solidFill>
                <a:effectLst/>
                <a:uLnTx/>
                <a:uFillTx/>
                <a:latin typeface="+mj-lt"/>
                <a:ea typeface="+mj-ea"/>
                <a:cs typeface="+mj-cs"/>
              </a:rPr>
              <a:t>Square</a:t>
            </a:r>
            <a:r>
              <a:rPr kumimoji="0" lang="en-US" sz="2400" b="0" i="0" u="none" strike="noStrike" kern="1200" cap="none" spc="0" normalizeH="0" baseline="0" noProof="0" dirty="0" smtClean="0">
                <a:ln>
                  <a:noFill/>
                </a:ln>
                <a:solidFill>
                  <a:srgbClr val="0000FF"/>
                </a:solidFill>
                <a:effectLst/>
                <a:uLnTx/>
                <a:uFillTx/>
                <a:latin typeface="+mj-lt"/>
                <a:ea typeface="+mj-ea"/>
                <a:cs typeface="+mj-cs"/>
              </a:rPr>
              <a:t> </a:t>
            </a:r>
            <a:endParaRPr kumimoji="0" lang="en-IN" sz="2400" b="0" i="0" u="none" strike="noStrike" kern="1200" cap="none" spc="0" normalizeH="0" baseline="0" noProof="0" dirty="0">
              <a:ln>
                <a:noFill/>
              </a:ln>
              <a:solidFill>
                <a:srgbClr val="0000FF"/>
              </a:solidFill>
              <a:effectLst/>
              <a:uLnTx/>
              <a:uFillTx/>
              <a:latin typeface="+mj-lt"/>
              <a:ea typeface="+mj-ea"/>
              <a:cs typeface="+mj-cs"/>
            </a:endParaRPr>
          </a:p>
        </p:txBody>
      </p:sp>
      <p:sp>
        <p:nvSpPr>
          <p:cNvPr id="13" name="Title 1"/>
          <p:cNvSpPr txBox="1">
            <a:spLocks/>
          </p:cNvSpPr>
          <p:nvPr/>
        </p:nvSpPr>
        <p:spPr>
          <a:xfrm>
            <a:off x="5012153" y="342900"/>
            <a:ext cx="1295400" cy="533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rgbClr val="0000FF"/>
                </a:solidFill>
                <a:effectLst/>
                <a:uLnTx/>
                <a:uFillTx/>
                <a:latin typeface="+mj-lt"/>
                <a:ea typeface="+mj-ea"/>
                <a:cs typeface="+mj-cs"/>
              </a:rPr>
              <a:t>Hexagon</a:t>
            </a:r>
            <a:r>
              <a:rPr kumimoji="0" lang="en-US" sz="2400" b="0" i="0" u="none" strike="noStrike" kern="1200" cap="none" spc="0" normalizeH="0" baseline="0" noProof="0" dirty="0" smtClean="0">
                <a:ln>
                  <a:noFill/>
                </a:ln>
                <a:solidFill>
                  <a:srgbClr val="0000FF"/>
                </a:solidFill>
                <a:effectLst/>
                <a:uLnTx/>
                <a:uFillTx/>
                <a:latin typeface="+mj-lt"/>
                <a:ea typeface="+mj-ea"/>
                <a:cs typeface="+mj-cs"/>
              </a:rPr>
              <a:t> </a:t>
            </a:r>
            <a:endParaRPr kumimoji="0" lang="en-IN" sz="2400" b="0" i="0" u="none" strike="noStrike" kern="1200" cap="none" spc="0" normalizeH="0" baseline="0" noProof="0" dirty="0">
              <a:ln>
                <a:noFill/>
              </a:ln>
              <a:solidFill>
                <a:srgbClr val="0000FF"/>
              </a:solidFill>
              <a:effectLst/>
              <a:uLnTx/>
              <a:uFillTx/>
              <a:latin typeface="+mj-lt"/>
              <a:ea typeface="+mj-ea"/>
              <a:cs typeface="+mj-cs"/>
            </a:endParaRPr>
          </a:p>
        </p:txBody>
      </p:sp>
      <p:sp>
        <p:nvSpPr>
          <p:cNvPr id="14" name="Title 1"/>
          <p:cNvSpPr txBox="1">
            <a:spLocks/>
          </p:cNvSpPr>
          <p:nvPr/>
        </p:nvSpPr>
        <p:spPr>
          <a:xfrm>
            <a:off x="274124" y="50800"/>
            <a:ext cx="8565076" cy="360000"/>
          </a:xfrm>
          <a:prstGeom prst="rect">
            <a:avLst/>
          </a:prstGeom>
          <a:solidFill>
            <a:srgbClr val="FFFF00"/>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t>Geometric Analysis – </a:t>
            </a:r>
            <a:r>
              <a:rPr lang="en-US" sz="2000" b="1" dirty="0" smtClean="0"/>
              <a:t>Insertion</a:t>
            </a:r>
            <a:r>
              <a:rPr lang="en-US" sz="2000" dirty="0" smtClean="0"/>
              <a:t>  - Watch if elongated device enters AC completely</a:t>
            </a:r>
            <a:endParaRPr lang="en-IN" sz="2000" dirty="0"/>
          </a:p>
        </p:txBody>
      </p:sp>
      <p:pic>
        <p:nvPicPr>
          <p:cNvPr id="15" name="Picture 2" descr="C:\Users\Dr. Suven Bhattachar\Pictures\Symbol_thumbs_up_green.png"/>
          <p:cNvPicPr>
            <a:picLocks noChangeAspect="1" noChangeArrowheads="1"/>
          </p:cNvPicPr>
          <p:nvPr/>
        </p:nvPicPr>
        <p:blipFill>
          <a:blip r:embed="rId4" cstate="print"/>
          <a:srcRect/>
          <a:stretch>
            <a:fillRect/>
          </a:stretch>
        </p:blipFill>
        <p:spPr bwMode="auto">
          <a:xfrm>
            <a:off x="7248397" y="4620215"/>
            <a:ext cx="293968" cy="507091"/>
          </a:xfrm>
          <a:prstGeom prst="rect">
            <a:avLst/>
          </a:prstGeom>
          <a:noFill/>
        </p:spPr>
      </p:pic>
      <p:pic>
        <p:nvPicPr>
          <p:cNvPr id="16" name="Picture 3" descr="C:\Users\Dr. Suven Bhattachar\Pictures\Kine8q9RT.png"/>
          <p:cNvPicPr>
            <a:picLocks noChangeAspect="1" noChangeArrowheads="1"/>
          </p:cNvPicPr>
          <p:nvPr/>
        </p:nvPicPr>
        <p:blipFill>
          <a:blip r:embed="rId5" cstate="print"/>
          <a:srcRect/>
          <a:stretch>
            <a:fillRect/>
          </a:stretch>
        </p:blipFill>
        <p:spPr bwMode="auto">
          <a:xfrm>
            <a:off x="3574461" y="4754198"/>
            <a:ext cx="250612" cy="369421"/>
          </a:xfrm>
          <a:prstGeom prst="rect">
            <a:avLst/>
          </a:prstGeom>
          <a:noFill/>
        </p:spPr>
      </p:pic>
      <p:sp>
        <p:nvSpPr>
          <p:cNvPr id="17" name="TextBox 16"/>
          <p:cNvSpPr txBox="1"/>
          <p:nvPr/>
        </p:nvSpPr>
        <p:spPr>
          <a:xfrm rot="21600000">
            <a:off x="709239" y="922299"/>
            <a:ext cx="662361" cy="276999"/>
          </a:xfrm>
          <a:prstGeom prst="rect">
            <a:avLst/>
          </a:prstGeom>
          <a:noFill/>
        </p:spPr>
        <p:txBody>
          <a:bodyPr wrap="none" rtlCol="0">
            <a:spAutoFit/>
          </a:bodyPr>
          <a:lstStyle/>
          <a:p>
            <a:r>
              <a:rPr lang="en-US" sz="1200" dirty="0" smtClean="0"/>
              <a:t>6.5 mm</a:t>
            </a:r>
            <a:endParaRPr lang="en-US" sz="1200" dirty="0"/>
          </a:p>
        </p:txBody>
      </p:sp>
      <p:grpSp>
        <p:nvGrpSpPr>
          <p:cNvPr id="18" name="Group 17"/>
          <p:cNvGrpSpPr/>
          <p:nvPr/>
        </p:nvGrpSpPr>
        <p:grpSpPr>
          <a:xfrm>
            <a:off x="294288" y="1158071"/>
            <a:ext cx="1458312" cy="1471374"/>
            <a:chOff x="1300655" y="3456296"/>
            <a:chExt cx="1458312" cy="1471374"/>
          </a:xfrm>
        </p:grpSpPr>
        <p:grpSp>
          <p:nvGrpSpPr>
            <p:cNvPr id="19" name="Group 20"/>
            <p:cNvGrpSpPr/>
            <p:nvPr/>
          </p:nvGrpSpPr>
          <p:grpSpPr>
            <a:xfrm rot="8100000">
              <a:off x="1300655" y="3470255"/>
              <a:ext cx="1458312" cy="1457415"/>
              <a:chOff x="1769661" y="2359431"/>
              <a:chExt cx="1429718" cy="1428837"/>
            </a:xfrm>
          </p:grpSpPr>
          <p:sp>
            <p:nvSpPr>
              <p:cNvPr id="22" name="Rectangle 21"/>
              <p:cNvSpPr>
                <a:spLocks noChangeAspect="1"/>
              </p:cNvSpPr>
              <p:nvPr/>
            </p:nvSpPr>
            <p:spPr>
              <a:xfrm rot="2700000">
                <a:off x="1769662" y="2359430"/>
                <a:ext cx="1425600" cy="14256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Oval 22"/>
              <p:cNvSpPr>
                <a:spLocks noChangeAspect="1"/>
              </p:cNvSpPr>
              <p:nvPr/>
            </p:nvSpPr>
            <p:spPr>
              <a:xfrm>
                <a:off x="1773779" y="2362669"/>
                <a:ext cx="1425600" cy="1425599"/>
              </a:xfrm>
              <a:prstGeom prst="ellipse">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20" name="Straight Arrow Connector 19"/>
            <p:cNvCxnSpPr/>
            <p:nvPr/>
          </p:nvCxnSpPr>
          <p:spPr>
            <a:xfrm>
              <a:off x="2044870" y="3456296"/>
              <a:ext cx="0" cy="1454113"/>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21600000">
              <a:off x="1981200" y="4066401"/>
              <a:ext cx="662361" cy="276999"/>
            </a:xfrm>
            <a:prstGeom prst="rect">
              <a:avLst/>
            </a:prstGeom>
            <a:noFill/>
          </p:spPr>
          <p:txBody>
            <a:bodyPr wrap="none" rtlCol="0">
              <a:spAutoFit/>
            </a:bodyPr>
            <a:lstStyle/>
            <a:p>
              <a:r>
                <a:rPr lang="en-US" sz="1200" dirty="0" smtClean="0"/>
                <a:t>6.5 mm</a:t>
              </a:r>
              <a:endParaRPr lang="en-US" sz="1200" dirty="0"/>
            </a:p>
          </p:txBody>
        </p:sp>
      </p:grpSp>
      <p:grpSp>
        <p:nvGrpSpPr>
          <p:cNvPr id="24" name="Group 23"/>
          <p:cNvGrpSpPr/>
          <p:nvPr/>
        </p:nvGrpSpPr>
        <p:grpSpPr>
          <a:xfrm>
            <a:off x="297069" y="1120001"/>
            <a:ext cx="2854732" cy="353462"/>
            <a:chOff x="297069" y="952530"/>
            <a:chExt cx="2854732" cy="353462"/>
          </a:xfrm>
        </p:grpSpPr>
        <p:sp>
          <p:nvSpPr>
            <p:cNvPr id="25" name="TextBox 24"/>
            <p:cNvSpPr txBox="1"/>
            <p:nvPr/>
          </p:nvSpPr>
          <p:spPr>
            <a:xfrm rot="690415">
              <a:off x="2078373" y="952530"/>
              <a:ext cx="662361" cy="276999"/>
            </a:xfrm>
            <a:prstGeom prst="rect">
              <a:avLst/>
            </a:prstGeom>
            <a:noFill/>
          </p:spPr>
          <p:txBody>
            <a:bodyPr wrap="none" rtlCol="0">
              <a:spAutoFit/>
            </a:bodyPr>
            <a:lstStyle/>
            <a:p>
              <a:r>
                <a:rPr lang="en-US" sz="1200" dirty="0" smtClean="0"/>
                <a:t>6.5 mm</a:t>
              </a:r>
              <a:endParaRPr lang="en-US" sz="1200" dirty="0"/>
            </a:p>
          </p:txBody>
        </p:sp>
        <p:sp>
          <p:nvSpPr>
            <p:cNvPr id="26" name="Diamond 25"/>
            <p:cNvSpPr/>
            <p:nvPr/>
          </p:nvSpPr>
          <p:spPr>
            <a:xfrm rot="301756">
              <a:off x="297069" y="1088366"/>
              <a:ext cx="2854732" cy="21762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27" name="Diamond 26"/>
          <p:cNvSpPr/>
          <p:nvPr/>
        </p:nvSpPr>
        <p:spPr>
          <a:xfrm rot="21901756">
            <a:off x="829464" y="4146068"/>
            <a:ext cx="2854732" cy="21762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28" name="Group 27"/>
          <p:cNvGrpSpPr/>
          <p:nvPr/>
        </p:nvGrpSpPr>
        <p:grpSpPr>
          <a:xfrm>
            <a:off x="1905000" y="1691471"/>
            <a:ext cx="2916000" cy="883773"/>
            <a:chOff x="1989300" y="1804446"/>
            <a:chExt cx="2916000" cy="883773"/>
          </a:xfrm>
        </p:grpSpPr>
        <p:cxnSp>
          <p:nvCxnSpPr>
            <p:cNvPr id="29" name="Straight Connector 28"/>
            <p:cNvCxnSpPr/>
            <p:nvPr/>
          </p:nvCxnSpPr>
          <p:spPr>
            <a:xfrm rot="300000">
              <a:off x="1989300" y="2360470"/>
              <a:ext cx="2916000" cy="0"/>
            </a:xfrm>
            <a:prstGeom prst="line">
              <a:avLst/>
            </a:prstGeom>
            <a:ln>
              <a:solidFill>
                <a:srgbClr val="0000FF"/>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586721" y="1804446"/>
              <a:ext cx="662361" cy="276999"/>
            </a:xfrm>
            <a:prstGeom prst="rect">
              <a:avLst/>
            </a:prstGeom>
            <a:noFill/>
          </p:spPr>
          <p:txBody>
            <a:bodyPr wrap="none" rtlCol="0">
              <a:spAutoFit/>
            </a:bodyPr>
            <a:lstStyle/>
            <a:p>
              <a:r>
                <a:rPr lang="en-US" sz="1200" dirty="0" smtClean="0"/>
                <a:t>6.5 mm</a:t>
              </a:r>
              <a:endParaRPr lang="en-US" sz="1200" dirty="0"/>
            </a:p>
          </p:txBody>
        </p:sp>
        <p:sp>
          <p:nvSpPr>
            <p:cNvPr id="31" name="TextBox 30"/>
            <p:cNvSpPr txBox="1"/>
            <p:nvPr/>
          </p:nvSpPr>
          <p:spPr>
            <a:xfrm rot="315129">
              <a:off x="2988269" y="2411220"/>
              <a:ext cx="969561" cy="276999"/>
            </a:xfrm>
            <a:prstGeom prst="rect">
              <a:avLst/>
            </a:prstGeom>
            <a:noFill/>
          </p:spPr>
          <p:txBody>
            <a:bodyPr wrap="none" rtlCol="0">
              <a:spAutoFit/>
            </a:bodyPr>
            <a:lstStyle/>
            <a:p>
              <a:r>
                <a:rPr lang="en-US" sz="1200" dirty="0" smtClean="0"/>
                <a:t>Upto 13 mm</a:t>
              </a:r>
              <a:endParaRPr lang="en-US" sz="1200" dirty="0"/>
            </a:p>
          </p:txBody>
        </p:sp>
        <p:sp>
          <p:nvSpPr>
            <p:cNvPr id="32" name="TextBox 31"/>
            <p:cNvSpPr txBox="1"/>
            <p:nvPr/>
          </p:nvSpPr>
          <p:spPr>
            <a:xfrm rot="578470">
              <a:off x="3791234" y="1909665"/>
              <a:ext cx="662361" cy="276999"/>
            </a:xfrm>
            <a:prstGeom prst="rect">
              <a:avLst/>
            </a:prstGeom>
            <a:noFill/>
          </p:spPr>
          <p:txBody>
            <a:bodyPr wrap="none" rtlCol="0">
              <a:spAutoFit/>
            </a:bodyPr>
            <a:lstStyle/>
            <a:p>
              <a:r>
                <a:rPr lang="en-US" sz="1200" dirty="0" smtClean="0"/>
                <a:t>6.5 mm</a:t>
              </a:r>
              <a:endParaRPr lang="en-US" sz="1200" dirty="0"/>
            </a:p>
          </p:txBody>
        </p:sp>
        <p:sp>
          <p:nvSpPr>
            <p:cNvPr id="33" name="Diamond 32"/>
            <p:cNvSpPr/>
            <p:nvPr/>
          </p:nvSpPr>
          <p:spPr>
            <a:xfrm rot="301756">
              <a:off x="2022068" y="2065318"/>
              <a:ext cx="2854732" cy="21762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34" name="Group 33"/>
          <p:cNvGrpSpPr/>
          <p:nvPr/>
        </p:nvGrpSpPr>
        <p:grpSpPr>
          <a:xfrm>
            <a:off x="4800600" y="929471"/>
            <a:ext cx="1636312" cy="1691733"/>
            <a:chOff x="4800600" y="762000"/>
            <a:chExt cx="1636312" cy="1691733"/>
          </a:xfrm>
        </p:grpSpPr>
        <p:grpSp>
          <p:nvGrpSpPr>
            <p:cNvPr id="35" name="Group 19"/>
            <p:cNvGrpSpPr>
              <a:grpSpLocks noChangeAspect="1"/>
            </p:cNvGrpSpPr>
            <p:nvPr/>
          </p:nvGrpSpPr>
          <p:grpSpPr>
            <a:xfrm>
              <a:off x="4800600" y="1004247"/>
              <a:ext cx="1636312" cy="1449486"/>
              <a:chOff x="5019472" y="1143000"/>
              <a:chExt cx="1219200" cy="1080000"/>
            </a:xfrm>
          </p:grpSpPr>
          <p:sp>
            <p:nvSpPr>
              <p:cNvPr id="39" name="Hexagon 38"/>
              <p:cNvSpPr/>
              <p:nvPr/>
            </p:nvSpPr>
            <p:spPr>
              <a:xfrm>
                <a:off x="5019472" y="1143000"/>
                <a:ext cx="1219200" cy="10800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Oval 39"/>
              <p:cNvSpPr>
                <a:spLocks noChangeAspect="1"/>
              </p:cNvSpPr>
              <p:nvPr/>
            </p:nvSpPr>
            <p:spPr>
              <a:xfrm>
                <a:off x="5092200" y="1143000"/>
                <a:ext cx="1080000" cy="1080000"/>
              </a:xfrm>
              <a:prstGeom prst="ellipse">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36" name="TextBox 35"/>
            <p:cNvSpPr txBox="1"/>
            <p:nvPr/>
          </p:nvSpPr>
          <p:spPr>
            <a:xfrm>
              <a:off x="5423543" y="762000"/>
              <a:ext cx="740908" cy="276999"/>
            </a:xfrm>
            <a:prstGeom prst="rect">
              <a:avLst/>
            </a:prstGeom>
            <a:noFill/>
          </p:spPr>
          <p:txBody>
            <a:bodyPr wrap="none" rtlCol="0">
              <a:spAutoFit/>
            </a:bodyPr>
            <a:lstStyle/>
            <a:p>
              <a:r>
                <a:rPr lang="en-US" sz="1200" dirty="0" smtClean="0"/>
                <a:t>3.75 mm</a:t>
              </a:r>
              <a:endParaRPr lang="en-US" sz="1200" dirty="0"/>
            </a:p>
          </p:txBody>
        </p:sp>
        <p:cxnSp>
          <p:nvCxnSpPr>
            <p:cNvPr id="37" name="Straight Arrow Connector 36"/>
            <p:cNvCxnSpPr/>
            <p:nvPr/>
          </p:nvCxnSpPr>
          <p:spPr>
            <a:xfrm>
              <a:off x="5802109" y="990600"/>
              <a:ext cx="0" cy="1454113"/>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738439" y="1600705"/>
              <a:ext cx="662361" cy="276999"/>
            </a:xfrm>
            <a:prstGeom prst="rect">
              <a:avLst/>
            </a:prstGeom>
            <a:noFill/>
          </p:spPr>
          <p:txBody>
            <a:bodyPr wrap="none" rtlCol="0">
              <a:spAutoFit/>
            </a:bodyPr>
            <a:lstStyle/>
            <a:p>
              <a:r>
                <a:rPr lang="en-US" sz="1200" dirty="0" smtClean="0"/>
                <a:t>6.5 mm</a:t>
              </a:r>
              <a:endParaRPr lang="en-US" sz="1200" dirty="0"/>
            </a:p>
          </p:txBody>
        </p:sp>
      </p:grpSp>
      <p:grpSp>
        <p:nvGrpSpPr>
          <p:cNvPr id="41" name="Group 40"/>
          <p:cNvGrpSpPr/>
          <p:nvPr/>
        </p:nvGrpSpPr>
        <p:grpSpPr>
          <a:xfrm>
            <a:off x="5152989" y="1161592"/>
            <a:ext cx="2438839" cy="300872"/>
            <a:chOff x="5152989" y="994121"/>
            <a:chExt cx="2438839" cy="300872"/>
          </a:xfrm>
        </p:grpSpPr>
        <p:sp>
          <p:nvSpPr>
            <p:cNvPr id="42" name="TextBox 41"/>
            <p:cNvSpPr txBox="1"/>
            <p:nvPr/>
          </p:nvSpPr>
          <p:spPr>
            <a:xfrm rot="830205">
              <a:off x="6804173" y="994121"/>
              <a:ext cx="740908" cy="276999"/>
            </a:xfrm>
            <a:prstGeom prst="rect">
              <a:avLst/>
            </a:prstGeom>
            <a:noFill/>
          </p:spPr>
          <p:txBody>
            <a:bodyPr wrap="none" rtlCol="0">
              <a:spAutoFit/>
            </a:bodyPr>
            <a:lstStyle/>
            <a:p>
              <a:r>
                <a:rPr lang="en-US" sz="1200" dirty="0" smtClean="0"/>
                <a:t>3.75 mm</a:t>
              </a:r>
              <a:endParaRPr lang="en-US" sz="1200" dirty="0"/>
            </a:p>
          </p:txBody>
        </p:sp>
        <p:sp>
          <p:nvSpPr>
            <p:cNvPr id="43" name="Hexagon 42"/>
            <p:cNvSpPr>
              <a:spLocks noChangeAspect="1"/>
            </p:cNvSpPr>
            <p:nvPr/>
          </p:nvSpPr>
          <p:spPr>
            <a:xfrm rot="388923">
              <a:off x="5152989" y="1100360"/>
              <a:ext cx="2438839" cy="194633"/>
            </a:xfrm>
            <a:prstGeom prst="hexagon">
              <a:avLst>
                <a:gd name="adj" fmla="val 457683"/>
                <a:gd name="vf" fmla="val 1154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44" name="Hexagon 43"/>
          <p:cNvSpPr>
            <a:spLocks noChangeAspect="1"/>
          </p:cNvSpPr>
          <p:nvPr/>
        </p:nvSpPr>
        <p:spPr>
          <a:xfrm rot="388923">
            <a:off x="4469391" y="4180332"/>
            <a:ext cx="2438839" cy="194633"/>
          </a:xfrm>
          <a:prstGeom prst="hexagon">
            <a:avLst>
              <a:gd name="adj" fmla="val 457683"/>
              <a:gd name="vf" fmla="val 1154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45" name="Group 44"/>
          <p:cNvGrpSpPr/>
          <p:nvPr/>
        </p:nvGrpSpPr>
        <p:grpSpPr>
          <a:xfrm>
            <a:off x="6421194" y="1906096"/>
            <a:ext cx="2520000" cy="780351"/>
            <a:chOff x="6421194" y="1738625"/>
            <a:chExt cx="2520000" cy="780351"/>
          </a:xfrm>
        </p:grpSpPr>
        <p:cxnSp>
          <p:nvCxnSpPr>
            <p:cNvPr id="46" name="Straight Connector 45"/>
            <p:cNvCxnSpPr/>
            <p:nvPr/>
          </p:nvCxnSpPr>
          <p:spPr>
            <a:xfrm rot="360000">
              <a:off x="6421194" y="2265306"/>
              <a:ext cx="2520000" cy="0"/>
            </a:xfrm>
            <a:prstGeom prst="line">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rot="386915">
              <a:off x="7064473" y="2241977"/>
              <a:ext cx="1165127" cy="276999"/>
            </a:xfrm>
            <a:prstGeom prst="rect">
              <a:avLst/>
            </a:prstGeom>
            <a:noFill/>
          </p:spPr>
          <p:txBody>
            <a:bodyPr wrap="none" rtlCol="0">
              <a:spAutoFit/>
            </a:bodyPr>
            <a:lstStyle/>
            <a:p>
              <a:r>
                <a:rPr lang="en-US" sz="1200" dirty="0" smtClean="0"/>
                <a:t>Upto 11.25 mm</a:t>
              </a:r>
              <a:endParaRPr lang="en-US" sz="1200" dirty="0"/>
            </a:p>
          </p:txBody>
        </p:sp>
        <p:sp>
          <p:nvSpPr>
            <p:cNvPr id="48" name="TextBox 47"/>
            <p:cNvSpPr txBox="1"/>
            <p:nvPr/>
          </p:nvSpPr>
          <p:spPr>
            <a:xfrm>
              <a:off x="6524779" y="1738625"/>
              <a:ext cx="740908" cy="276999"/>
            </a:xfrm>
            <a:prstGeom prst="rect">
              <a:avLst/>
            </a:prstGeom>
            <a:noFill/>
          </p:spPr>
          <p:txBody>
            <a:bodyPr wrap="none" rtlCol="0">
              <a:spAutoFit/>
            </a:bodyPr>
            <a:lstStyle/>
            <a:p>
              <a:r>
                <a:rPr lang="en-US" sz="1200" dirty="0" smtClean="0"/>
                <a:t>3.75 mm</a:t>
              </a:r>
              <a:endParaRPr lang="en-US" sz="1200" dirty="0"/>
            </a:p>
          </p:txBody>
        </p:sp>
        <p:sp>
          <p:nvSpPr>
            <p:cNvPr id="49" name="Hexagon 48"/>
            <p:cNvSpPr>
              <a:spLocks noChangeAspect="1"/>
            </p:cNvSpPr>
            <p:nvPr/>
          </p:nvSpPr>
          <p:spPr>
            <a:xfrm rot="388923">
              <a:off x="6473370" y="2017121"/>
              <a:ext cx="2438839" cy="194633"/>
            </a:xfrm>
            <a:prstGeom prst="hexagon">
              <a:avLst>
                <a:gd name="adj" fmla="val 457683"/>
                <a:gd name="vf" fmla="val 1154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0" name="TextBox 49"/>
            <p:cNvSpPr txBox="1"/>
            <p:nvPr/>
          </p:nvSpPr>
          <p:spPr>
            <a:xfrm rot="338169">
              <a:off x="7375840" y="1779943"/>
              <a:ext cx="740908" cy="276999"/>
            </a:xfrm>
            <a:prstGeom prst="rect">
              <a:avLst/>
            </a:prstGeom>
            <a:noFill/>
          </p:spPr>
          <p:txBody>
            <a:bodyPr wrap="none" rtlCol="0">
              <a:spAutoFit/>
            </a:bodyPr>
            <a:lstStyle/>
            <a:p>
              <a:r>
                <a:rPr lang="en-US" sz="1200" dirty="0" smtClean="0"/>
                <a:t>3.75 mm</a:t>
              </a:r>
              <a:endParaRPr lang="en-US" sz="1200" dirty="0"/>
            </a:p>
          </p:txBody>
        </p:sp>
        <p:sp>
          <p:nvSpPr>
            <p:cNvPr id="51" name="TextBox 50"/>
            <p:cNvSpPr txBox="1"/>
            <p:nvPr/>
          </p:nvSpPr>
          <p:spPr>
            <a:xfrm rot="734005">
              <a:off x="8062214" y="1890505"/>
              <a:ext cx="740908" cy="276999"/>
            </a:xfrm>
            <a:prstGeom prst="rect">
              <a:avLst/>
            </a:prstGeom>
            <a:noFill/>
          </p:spPr>
          <p:txBody>
            <a:bodyPr wrap="none" rtlCol="0">
              <a:spAutoFit/>
            </a:bodyPr>
            <a:lstStyle/>
            <a:p>
              <a:r>
                <a:rPr lang="en-US" sz="1200" dirty="0" smtClean="0"/>
                <a:t>3.75 mm</a:t>
              </a:r>
              <a:endParaRPr lang="en-US" sz="1200" dirty="0"/>
            </a:p>
          </p:txBody>
        </p:sp>
      </p:grpSp>
      <p:sp>
        <p:nvSpPr>
          <p:cNvPr id="52" name="Arc 51"/>
          <p:cNvSpPr/>
          <p:nvPr/>
        </p:nvSpPr>
        <p:spPr>
          <a:xfrm rot="-2040000" flipH="1">
            <a:off x="3294336" y="4190154"/>
            <a:ext cx="330441" cy="369233"/>
          </a:xfrm>
          <a:prstGeom prst="arc">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Arc 52"/>
          <p:cNvSpPr/>
          <p:nvPr/>
        </p:nvSpPr>
        <p:spPr>
          <a:xfrm rot="-2040000" flipH="1">
            <a:off x="6942753" y="4243056"/>
            <a:ext cx="330441" cy="369233"/>
          </a:xfrm>
          <a:prstGeom prst="arc">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p:cNvSpPr txBox="1"/>
          <p:nvPr/>
        </p:nvSpPr>
        <p:spPr>
          <a:xfrm>
            <a:off x="7543800" y="5459140"/>
            <a:ext cx="1371600" cy="230832"/>
          </a:xfrm>
          <a:prstGeom prst="rect">
            <a:avLst/>
          </a:prstGeom>
          <a:noFill/>
          <a:ln>
            <a:noFill/>
          </a:ln>
        </p:spPr>
        <p:txBody>
          <a:bodyPr wrap="square" rtlCol="0">
            <a:spAutoFit/>
          </a:bodyPr>
          <a:lstStyle/>
          <a:p>
            <a:pPr algn="ctr"/>
            <a:r>
              <a:rPr lang="en-US" sz="900" b="1" dirty="0" smtClean="0">
                <a:solidFill>
                  <a:prstClr val="black"/>
                </a:solidFill>
              </a:rPr>
              <a:t>Dr. Suven Bhattacharjee</a:t>
            </a:r>
          </a:p>
        </p:txBody>
      </p:sp>
    </p:spTree>
    <p:extLst>
      <p:ext uri="{BB962C8B-B14F-4D97-AF65-F5344CB8AC3E}">
        <p14:creationId xmlns:p14="http://schemas.microsoft.com/office/powerpoint/2010/main" val="248412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childTnLst>
                                </p:cTn>
                              </p:par>
                              <p:par>
                                <p:cTn id="14" presetID="1" presetClass="exit" presetSubtype="0" fill="hold" nodeType="withEffect">
                                  <p:stCondLst>
                                    <p:cond delay="0"/>
                                  </p:stCondLst>
                                  <p:childTnLst>
                                    <p:set>
                                      <p:cBhvr>
                                        <p:cTn id="15" dur="1" fill="hold">
                                          <p:stCondLst>
                                            <p:cond delay="0"/>
                                          </p:stCondLst>
                                        </p:cTn>
                                        <p:tgtEl>
                                          <p:spTgt spid="2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1" nodeType="click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par>
                                <p:cTn id="26" presetID="35" presetClass="path" presetSubtype="0" accel="50000" decel="50000" fill="hold" grpId="0" nodeType="withEffect">
                                  <p:stCondLst>
                                    <p:cond delay="0"/>
                                  </p:stCondLst>
                                  <p:childTnLst>
                                    <p:animMotion origin="layout" path="M 0.29497 0.03747 L -1.38889E-6 -4.64385E-6 " pathEditMode="relative" rAng="0" ptsTypes="AA">
                                      <p:cBhvr>
                                        <p:cTn id="27" dur="2000" fill="hold"/>
                                        <p:tgtEl>
                                          <p:spTgt spid="27"/>
                                        </p:tgtEl>
                                        <p:attrNameLst>
                                          <p:attrName>ppt_x</p:attrName>
                                          <p:attrName>ppt_y</p:attrName>
                                        </p:attrNameLst>
                                      </p:cBhvr>
                                      <p:rCtr x="-14757" y="-1873"/>
                                    </p:animMotion>
                                  </p:childTnLst>
                                </p:cTn>
                              </p:par>
                            </p:childTnLst>
                          </p:cTn>
                        </p:par>
                        <p:par>
                          <p:cTn id="28" fill="hold">
                            <p:stCondLst>
                              <p:cond delay="2000"/>
                            </p:stCondLst>
                            <p:childTnLst>
                              <p:par>
                                <p:cTn id="29" presetID="1"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1000"/>
                                        <p:tgtEl>
                                          <p:spTgt spid="41"/>
                                        </p:tgtEl>
                                      </p:cBhvr>
                                    </p:animEffect>
                                    <p:anim calcmode="lin" valueType="num">
                                      <p:cBhvr>
                                        <p:cTn id="42" dur="1000" fill="hold"/>
                                        <p:tgtEl>
                                          <p:spTgt spid="41"/>
                                        </p:tgtEl>
                                        <p:attrNameLst>
                                          <p:attrName>ppt_x</p:attrName>
                                        </p:attrNameLst>
                                      </p:cBhvr>
                                      <p:tavLst>
                                        <p:tav tm="0">
                                          <p:val>
                                            <p:strVal val="#ppt_x"/>
                                          </p:val>
                                        </p:tav>
                                        <p:tav tm="100000">
                                          <p:val>
                                            <p:strVal val="#ppt_x"/>
                                          </p:val>
                                        </p:tav>
                                      </p:tavLst>
                                    </p:anim>
                                    <p:anim calcmode="lin" valueType="num">
                                      <p:cBhvr>
                                        <p:cTn id="4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45"/>
                                        </p:tgtEl>
                                        <p:attrNameLst>
                                          <p:attrName>style.visibility</p:attrName>
                                        </p:attrNameLst>
                                      </p:cBhvr>
                                      <p:to>
                                        <p:strVal val="visible"/>
                                      </p:to>
                                    </p:set>
                                  </p:childTnLst>
                                </p:cTn>
                              </p:par>
                              <p:par>
                                <p:cTn id="48" presetID="1" presetClass="exit" presetSubtype="0" fill="hold" nodeType="withEffect">
                                  <p:stCondLst>
                                    <p:cond delay="0"/>
                                  </p:stCondLst>
                                  <p:childTnLst>
                                    <p:set>
                                      <p:cBhvr>
                                        <p:cTn id="49" dur="1" fill="hold">
                                          <p:stCondLst>
                                            <p:cond delay="0"/>
                                          </p:stCondLst>
                                        </p:cTn>
                                        <p:tgtEl>
                                          <p:spTgt spid="41"/>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5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4"/>
                                        </p:tgtEl>
                                        <p:attrNameLst>
                                          <p:attrName>style.visibility</p:attrName>
                                        </p:attrNameLst>
                                      </p:cBhvr>
                                      <p:to>
                                        <p:strVal val="visible"/>
                                      </p:to>
                                    </p:set>
                                  </p:childTnLst>
                                </p:cTn>
                              </p:par>
                              <p:par>
                                <p:cTn id="60" presetID="35" presetClass="path" presetSubtype="0" accel="50000" decel="50000" fill="hold" grpId="1" nodeType="withEffect">
                                  <p:stCondLst>
                                    <p:cond delay="0"/>
                                  </p:stCondLst>
                                  <p:childTnLst>
                                    <p:animMotion origin="layout" path="M 0.25295 0.034 L 1.38889E-6 -3.65402E-6 " pathEditMode="relative" rAng="0" ptsTypes="AA">
                                      <p:cBhvr>
                                        <p:cTn id="61" dur="2000" fill="hold"/>
                                        <p:tgtEl>
                                          <p:spTgt spid="44"/>
                                        </p:tgtEl>
                                        <p:attrNameLst>
                                          <p:attrName>ppt_x</p:attrName>
                                          <p:attrName>ppt_y</p:attrName>
                                        </p:attrNameLst>
                                      </p:cBhvr>
                                      <p:rCtr x="-12656" y="-1711"/>
                                    </p:animMotion>
                                  </p:childTnLst>
                                </p:cTn>
                              </p:par>
                            </p:childTnLst>
                          </p:cTn>
                        </p:par>
                        <p:par>
                          <p:cTn id="62" fill="hold">
                            <p:stCondLst>
                              <p:cond delay="2000"/>
                            </p:stCondLst>
                            <p:childTnLst>
                              <p:par>
                                <p:cTn id="63" presetID="1" presetClass="entr" presetSubtype="0" fill="hold" nodeType="after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animBg="1"/>
      <p:bldP spid="27" grpId="1" animBg="1"/>
      <p:bldP spid="44" grpId="0" animBg="1"/>
      <p:bldP spid="44" grpId="1" animBg="1"/>
      <p:bldP spid="52" grpId="0" animBg="1"/>
      <p:bldP spid="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7543800" y="5459589"/>
            <a:ext cx="1371600" cy="230832"/>
          </a:xfrm>
          <a:prstGeom prst="rect">
            <a:avLst/>
          </a:prstGeom>
          <a:noFill/>
          <a:ln>
            <a:noFill/>
          </a:ln>
        </p:spPr>
        <p:txBody>
          <a:bodyPr wrap="square" rtlCol="0">
            <a:spAutoFit/>
          </a:bodyPr>
          <a:lstStyle/>
          <a:p>
            <a:pPr algn="ctr"/>
            <a:r>
              <a:rPr lang="en-US" sz="900" b="1" dirty="0" smtClean="0">
                <a:solidFill>
                  <a:prstClr val="black"/>
                </a:solidFill>
              </a:rPr>
              <a:t>Dr. Suven Bhattacharjee</a:t>
            </a:r>
          </a:p>
        </p:txBody>
      </p:sp>
      <p:grpSp>
        <p:nvGrpSpPr>
          <p:cNvPr id="18" name="Group 17"/>
          <p:cNvGrpSpPr/>
          <p:nvPr/>
        </p:nvGrpSpPr>
        <p:grpSpPr>
          <a:xfrm>
            <a:off x="298585" y="2857500"/>
            <a:ext cx="3548376" cy="2662733"/>
            <a:chOff x="-58975" y="2994922"/>
            <a:chExt cx="3548376" cy="2662733"/>
          </a:xfrm>
        </p:grpSpPr>
        <p:sp>
          <p:nvSpPr>
            <p:cNvPr id="19" name="TextBox 18"/>
            <p:cNvSpPr txBox="1"/>
            <p:nvPr/>
          </p:nvSpPr>
          <p:spPr>
            <a:xfrm>
              <a:off x="-58975" y="3604429"/>
              <a:ext cx="776175" cy="276999"/>
            </a:xfrm>
            <a:prstGeom prst="rect">
              <a:avLst/>
            </a:prstGeom>
            <a:noFill/>
          </p:spPr>
          <p:txBody>
            <a:bodyPr wrap="none" rtlCol="0">
              <a:spAutoFit/>
            </a:bodyPr>
            <a:lstStyle/>
            <a:p>
              <a:r>
                <a:rPr lang="en-US" sz="1200" dirty="0" smtClean="0"/>
                <a:t>11.5  mm</a:t>
              </a:r>
              <a:endParaRPr lang="en-US" sz="1200" dirty="0"/>
            </a:p>
          </p:txBody>
        </p:sp>
        <p:grpSp>
          <p:nvGrpSpPr>
            <p:cNvPr id="20" name="Group 19"/>
            <p:cNvGrpSpPr/>
            <p:nvPr/>
          </p:nvGrpSpPr>
          <p:grpSpPr>
            <a:xfrm>
              <a:off x="381000" y="2994922"/>
              <a:ext cx="3108401" cy="2662733"/>
              <a:chOff x="381000" y="2994922"/>
              <a:chExt cx="3108401" cy="2662733"/>
            </a:xfrm>
          </p:grpSpPr>
          <p:pic>
            <p:nvPicPr>
              <p:cNvPr id="21" name="Picture 2" descr="E:\B-HEX Stock Images\Expansion V2.5\Small Pupil.pn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748351" y="2994922"/>
                <a:ext cx="2697314" cy="266273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p:nvPr/>
            </p:nvCxnSpPr>
            <p:spPr>
              <a:xfrm>
                <a:off x="685800" y="3035869"/>
                <a:ext cx="0" cy="2574000"/>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11584" y="3035869"/>
                <a:ext cx="30778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1000" y="5611504"/>
                <a:ext cx="3077817" cy="0"/>
              </a:xfrm>
              <a:prstGeom prst="line">
                <a:avLst/>
              </a:prstGeom>
            </p:spPr>
            <p:style>
              <a:lnRef idx="1">
                <a:schemeClr val="accent1"/>
              </a:lnRef>
              <a:fillRef idx="0">
                <a:schemeClr val="accent1"/>
              </a:fillRef>
              <a:effectRef idx="0">
                <a:schemeClr val="accent1"/>
              </a:effectRef>
              <a:fontRef idx="minor">
                <a:schemeClr val="tx1"/>
              </a:fontRef>
            </p:style>
          </p:cxnSp>
        </p:grpSp>
      </p:grpSp>
      <p:pic>
        <p:nvPicPr>
          <p:cNvPr id="25" name="Picture 2" descr="E:\B-HEX Stock Images\Expansion V2.5\Small Pupil.pn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5379886" y="2861674"/>
            <a:ext cx="2697314" cy="2662733"/>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p:cNvGrpSpPr/>
          <p:nvPr/>
        </p:nvGrpSpPr>
        <p:grpSpPr>
          <a:xfrm>
            <a:off x="5907488" y="904101"/>
            <a:ext cx="1636312" cy="1505455"/>
            <a:chOff x="4800600" y="948278"/>
            <a:chExt cx="1636312" cy="1505455"/>
          </a:xfrm>
        </p:grpSpPr>
        <p:grpSp>
          <p:nvGrpSpPr>
            <p:cNvPr id="30" name="Group 19"/>
            <p:cNvGrpSpPr>
              <a:grpSpLocks noChangeAspect="1"/>
            </p:cNvGrpSpPr>
            <p:nvPr/>
          </p:nvGrpSpPr>
          <p:grpSpPr>
            <a:xfrm>
              <a:off x="4800600" y="1004247"/>
              <a:ext cx="1636312" cy="1449486"/>
              <a:chOff x="5019472" y="1143000"/>
              <a:chExt cx="1219200" cy="1080000"/>
            </a:xfrm>
          </p:grpSpPr>
          <p:sp>
            <p:nvSpPr>
              <p:cNvPr id="34" name="Hexagon 33"/>
              <p:cNvSpPr/>
              <p:nvPr/>
            </p:nvSpPr>
            <p:spPr>
              <a:xfrm>
                <a:off x="5019472" y="1143000"/>
                <a:ext cx="1219200" cy="10800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5" name="Oval 34"/>
              <p:cNvSpPr>
                <a:spLocks noChangeAspect="1"/>
              </p:cNvSpPr>
              <p:nvPr/>
            </p:nvSpPr>
            <p:spPr>
              <a:xfrm>
                <a:off x="5092200" y="1143000"/>
                <a:ext cx="1080000" cy="1080000"/>
              </a:xfrm>
              <a:prstGeom prst="ellipse">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31" name="Straight Arrow Connector 30"/>
            <p:cNvCxnSpPr/>
            <p:nvPr/>
          </p:nvCxnSpPr>
          <p:spPr>
            <a:xfrm>
              <a:off x="5802109" y="990600"/>
              <a:ext cx="0" cy="1454113"/>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738439" y="1879630"/>
              <a:ext cx="662361" cy="276999"/>
            </a:xfrm>
            <a:prstGeom prst="rect">
              <a:avLst/>
            </a:prstGeom>
            <a:noFill/>
          </p:spPr>
          <p:txBody>
            <a:bodyPr wrap="none" rtlCol="0">
              <a:spAutoFit/>
            </a:bodyPr>
            <a:lstStyle/>
            <a:p>
              <a:r>
                <a:rPr lang="en-US" sz="1200" dirty="0" smtClean="0"/>
                <a:t>6.5 mm</a:t>
              </a:r>
              <a:endParaRPr lang="en-US" sz="1200" dirty="0"/>
            </a:p>
          </p:txBody>
        </p:sp>
        <p:sp>
          <p:nvSpPr>
            <p:cNvPr id="33" name="TextBox 32"/>
            <p:cNvSpPr txBox="1"/>
            <p:nvPr/>
          </p:nvSpPr>
          <p:spPr>
            <a:xfrm>
              <a:off x="5293912" y="948278"/>
              <a:ext cx="740908" cy="276999"/>
            </a:xfrm>
            <a:prstGeom prst="rect">
              <a:avLst/>
            </a:prstGeom>
            <a:noFill/>
          </p:spPr>
          <p:txBody>
            <a:bodyPr wrap="none" rtlCol="0">
              <a:spAutoFit/>
            </a:bodyPr>
            <a:lstStyle/>
            <a:p>
              <a:r>
                <a:rPr lang="en-US" sz="1200" dirty="0" smtClean="0"/>
                <a:t>3.75 mm</a:t>
              </a:r>
              <a:endParaRPr lang="en-US" sz="1200" dirty="0"/>
            </a:p>
          </p:txBody>
        </p:sp>
      </p:grpSp>
      <p:sp>
        <p:nvSpPr>
          <p:cNvPr id="36" name="Title 1"/>
          <p:cNvSpPr txBox="1">
            <a:spLocks/>
          </p:cNvSpPr>
          <p:nvPr/>
        </p:nvSpPr>
        <p:spPr>
          <a:xfrm>
            <a:off x="369711" y="50800"/>
            <a:ext cx="8442960" cy="360000"/>
          </a:xfrm>
          <a:prstGeom prst="rect">
            <a:avLst/>
          </a:prstGeom>
          <a:solidFill>
            <a:srgbClr val="99FF33"/>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US" sz="2000" dirty="0" smtClean="0"/>
              <a:t>Geometric Analysis – </a:t>
            </a:r>
            <a:r>
              <a:rPr lang="en-US" sz="2000" b="1" dirty="0" smtClean="0"/>
              <a:t>Manipulation</a:t>
            </a:r>
            <a:r>
              <a:rPr lang="en-US" sz="2000" dirty="0" smtClean="0"/>
              <a:t> in AC – Watch Corner to AC Angle distance </a:t>
            </a:r>
            <a:endParaRPr lang="en-IN" sz="2000" dirty="0"/>
          </a:p>
        </p:txBody>
      </p:sp>
      <p:grpSp>
        <p:nvGrpSpPr>
          <p:cNvPr id="37" name="Group 36"/>
          <p:cNvGrpSpPr/>
          <p:nvPr/>
        </p:nvGrpSpPr>
        <p:grpSpPr>
          <a:xfrm>
            <a:off x="1742088" y="946423"/>
            <a:ext cx="1458312" cy="1471374"/>
            <a:chOff x="1300655" y="3456296"/>
            <a:chExt cx="1458312" cy="1471374"/>
          </a:xfrm>
        </p:grpSpPr>
        <p:grpSp>
          <p:nvGrpSpPr>
            <p:cNvPr id="38" name="Group 20"/>
            <p:cNvGrpSpPr/>
            <p:nvPr/>
          </p:nvGrpSpPr>
          <p:grpSpPr>
            <a:xfrm rot="8100000">
              <a:off x="1300655" y="3470255"/>
              <a:ext cx="1458312" cy="1457415"/>
              <a:chOff x="1769661" y="2359431"/>
              <a:chExt cx="1429718" cy="1428837"/>
            </a:xfrm>
          </p:grpSpPr>
          <p:sp>
            <p:nvSpPr>
              <p:cNvPr id="41" name="Rectangle 40"/>
              <p:cNvSpPr>
                <a:spLocks noChangeAspect="1"/>
              </p:cNvSpPr>
              <p:nvPr/>
            </p:nvSpPr>
            <p:spPr>
              <a:xfrm rot="2700000">
                <a:off x="1769662" y="2359430"/>
                <a:ext cx="1425600" cy="14256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Oval 41"/>
              <p:cNvSpPr>
                <a:spLocks noChangeAspect="1"/>
              </p:cNvSpPr>
              <p:nvPr/>
            </p:nvSpPr>
            <p:spPr>
              <a:xfrm>
                <a:off x="1773779" y="2362669"/>
                <a:ext cx="1425600" cy="1425599"/>
              </a:xfrm>
              <a:prstGeom prst="ellipse">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39" name="Straight Arrow Connector 38"/>
            <p:cNvCxnSpPr/>
            <p:nvPr/>
          </p:nvCxnSpPr>
          <p:spPr>
            <a:xfrm>
              <a:off x="2044870" y="3456296"/>
              <a:ext cx="0" cy="1454113"/>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981200" y="3707925"/>
              <a:ext cx="662361" cy="276999"/>
            </a:xfrm>
            <a:prstGeom prst="rect">
              <a:avLst/>
            </a:prstGeom>
            <a:noFill/>
          </p:spPr>
          <p:txBody>
            <a:bodyPr wrap="none" rtlCol="0">
              <a:spAutoFit/>
            </a:bodyPr>
            <a:lstStyle/>
            <a:p>
              <a:r>
                <a:rPr lang="en-US" sz="1200" dirty="0" smtClean="0"/>
                <a:t>6.5 mm</a:t>
              </a:r>
              <a:endParaRPr lang="en-US" sz="1200" dirty="0"/>
            </a:p>
          </p:txBody>
        </p:sp>
      </p:grpSp>
      <p:grpSp>
        <p:nvGrpSpPr>
          <p:cNvPr id="43" name="Group 42"/>
          <p:cNvGrpSpPr/>
          <p:nvPr/>
        </p:nvGrpSpPr>
        <p:grpSpPr>
          <a:xfrm>
            <a:off x="1398896" y="3145255"/>
            <a:ext cx="2093688" cy="2088000"/>
            <a:chOff x="1428464" y="1126048"/>
            <a:chExt cx="2093688" cy="2088000"/>
          </a:xfrm>
        </p:grpSpPr>
        <p:grpSp>
          <p:nvGrpSpPr>
            <p:cNvPr id="44" name="Group 43"/>
            <p:cNvGrpSpPr/>
            <p:nvPr/>
          </p:nvGrpSpPr>
          <p:grpSpPr>
            <a:xfrm>
              <a:off x="1742088" y="1424771"/>
              <a:ext cx="1458312" cy="1471374"/>
              <a:chOff x="1300655" y="3456296"/>
              <a:chExt cx="1458312" cy="1471374"/>
            </a:xfrm>
          </p:grpSpPr>
          <p:grpSp>
            <p:nvGrpSpPr>
              <p:cNvPr id="48" name="Group 20"/>
              <p:cNvGrpSpPr/>
              <p:nvPr/>
            </p:nvGrpSpPr>
            <p:grpSpPr>
              <a:xfrm rot="8100000">
                <a:off x="1300655" y="3470255"/>
                <a:ext cx="1458312" cy="1457415"/>
                <a:chOff x="1769661" y="2359431"/>
                <a:chExt cx="1429718" cy="1428837"/>
              </a:xfrm>
            </p:grpSpPr>
            <p:sp>
              <p:nvSpPr>
                <p:cNvPr id="51" name="Rectangle 50"/>
                <p:cNvSpPr>
                  <a:spLocks noChangeAspect="1"/>
                </p:cNvSpPr>
                <p:nvPr/>
              </p:nvSpPr>
              <p:spPr>
                <a:xfrm rot="2700000">
                  <a:off x="1769662" y="2359430"/>
                  <a:ext cx="1425600" cy="14256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Oval 51"/>
                <p:cNvSpPr>
                  <a:spLocks noChangeAspect="1"/>
                </p:cNvSpPr>
                <p:nvPr/>
              </p:nvSpPr>
              <p:spPr>
                <a:xfrm>
                  <a:off x="1773779" y="2362669"/>
                  <a:ext cx="1425600" cy="1425599"/>
                </a:xfrm>
                <a:prstGeom prst="ellipse">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49" name="Straight Arrow Connector 48"/>
              <p:cNvCxnSpPr/>
              <p:nvPr/>
            </p:nvCxnSpPr>
            <p:spPr>
              <a:xfrm>
                <a:off x="2044870" y="3456296"/>
                <a:ext cx="0" cy="1454113"/>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981200" y="3707925"/>
                <a:ext cx="662361" cy="276999"/>
              </a:xfrm>
              <a:prstGeom prst="rect">
                <a:avLst/>
              </a:prstGeom>
              <a:noFill/>
            </p:spPr>
            <p:txBody>
              <a:bodyPr wrap="none" rtlCol="0">
                <a:spAutoFit/>
              </a:bodyPr>
              <a:lstStyle/>
              <a:p>
                <a:r>
                  <a:rPr lang="en-US" sz="1200" dirty="0" smtClean="0"/>
                  <a:t>6.5 mm</a:t>
                </a:r>
                <a:endParaRPr lang="en-US" sz="1200" dirty="0"/>
              </a:p>
            </p:txBody>
          </p:sp>
        </p:grpSp>
        <p:sp>
          <p:nvSpPr>
            <p:cNvPr id="45" name="Oval 44"/>
            <p:cNvSpPr>
              <a:spLocks noChangeAspect="1"/>
            </p:cNvSpPr>
            <p:nvPr/>
          </p:nvSpPr>
          <p:spPr>
            <a:xfrm>
              <a:off x="1434152" y="1126048"/>
              <a:ext cx="2088000" cy="2088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0000"/>
                </a:solidFill>
              </a:endParaRPr>
            </a:p>
          </p:txBody>
        </p:sp>
        <p:cxnSp>
          <p:nvCxnSpPr>
            <p:cNvPr id="46" name="Straight Arrow Connector 45"/>
            <p:cNvCxnSpPr/>
            <p:nvPr/>
          </p:nvCxnSpPr>
          <p:spPr>
            <a:xfrm>
              <a:off x="1428464" y="2170652"/>
              <a:ext cx="2088000" cy="0"/>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747752" y="1944359"/>
              <a:ext cx="685800" cy="276999"/>
            </a:xfrm>
            <a:prstGeom prst="rect">
              <a:avLst/>
            </a:prstGeom>
            <a:noFill/>
          </p:spPr>
          <p:txBody>
            <a:bodyPr wrap="square" rtlCol="0">
              <a:spAutoFit/>
            </a:bodyPr>
            <a:lstStyle/>
            <a:p>
              <a:r>
                <a:rPr lang="en-US" sz="1200" dirty="0" smtClean="0"/>
                <a:t>9.2 mm</a:t>
              </a:r>
              <a:endParaRPr lang="en-IN" sz="1200" dirty="0"/>
            </a:p>
          </p:txBody>
        </p:sp>
      </p:grpSp>
      <p:grpSp>
        <p:nvGrpSpPr>
          <p:cNvPr id="53" name="Group 52"/>
          <p:cNvGrpSpPr/>
          <p:nvPr/>
        </p:nvGrpSpPr>
        <p:grpSpPr>
          <a:xfrm>
            <a:off x="5865637" y="3312724"/>
            <a:ext cx="1746403" cy="1746403"/>
            <a:chOff x="5865637" y="3884317"/>
            <a:chExt cx="1746403" cy="1746403"/>
          </a:xfrm>
        </p:grpSpPr>
        <p:grpSp>
          <p:nvGrpSpPr>
            <p:cNvPr id="54" name="Group 53"/>
            <p:cNvGrpSpPr/>
            <p:nvPr/>
          </p:nvGrpSpPr>
          <p:grpSpPr>
            <a:xfrm>
              <a:off x="5914189" y="4030640"/>
              <a:ext cx="1636312" cy="1463133"/>
              <a:chOff x="4800600" y="990600"/>
              <a:chExt cx="1636312" cy="1463133"/>
            </a:xfrm>
          </p:grpSpPr>
          <p:grpSp>
            <p:nvGrpSpPr>
              <p:cNvPr id="59" name="Group 19"/>
              <p:cNvGrpSpPr>
                <a:grpSpLocks noChangeAspect="1"/>
              </p:cNvGrpSpPr>
              <p:nvPr/>
            </p:nvGrpSpPr>
            <p:grpSpPr>
              <a:xfrm>
                <a:off x="4800600" y="1004247"/>
                <a:ext cx="1636312" cy="1449486"/>
                <a:chOff x="5019472" y="1143000"/>
                <a:chExt cx="1219200" cy="1080000"/>
              </a:xfrm>
            </p:grpSpPr>
            <p:sp>
              <p:nvSpPr>
                <p:cNvPr id="63" name="Hexagon 62"/>
                <p:cNvSpPr/>
                <p:nvPr/>
              </p:nvSpPr>
              <p:spPr>
                <a:xfrm>
                  <a:off x="5019472" y="1143000"/>
                  <a:ext cx="1219200" cy="10800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4" name="Oval 63"/>
                <p:cNvSpPr>
                  <a:spLocks noChangeAspect="1"/>
                </p:cNvSpPr>
                <p:nvPr/>
              </p:nvSpPr>
              <p:spPr>
                <a:xfrm>
                  <a:off x="5092200" y="1143000"/>
                  <a:ext cx="1080000" cy="1080000"/>
                </a:xfrm>
                <a:prstGeom prst="ellipse">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60" name="TextBox 59"/>
              <p:cNvSpPr txBox="1"/>
              <p:nvPr/>
            </p:nvSpPr>
            <p:spPr>
              <a:xfrm>
                <a:off x="5293912" y="990829"/>
                <a:ext cx="740908" cy="276999"/>
              </a:xfrm>
              <a:prstGeom prst="rect">
                <a:avLst/>
              </a:prstGeom>
              <a:noFill/>
            </p:spPr>
            <p:txBody>
              <a:bodyPr wrap="none" rtlCol="0">
                <a:spAutoFit/>
              </a:bodyPr>
              <a:lstStyle/>
              <a:p>
                <a:r>
                  <a:rPr lang="en-US" sz="1200" dirty="0" smtClean="0"/>
                  <a:t>3.75 mm</a:t>
                </a:r>
                <a:endParaRPr lang="en-US" sz="1200" dirty="0"/>
              </a:p>
            </p:txBody>
          </p:sp>
          <p:cxnSp>
            <p:nvCxnSpPr>
              <p:cNvPr id="61" name="Straight Arrow Connector 60"/>
              <p:cNvCxnSpPr/>
              <p:nvPr/>
            </p:nvCxnSpPr>
            <p:spPr>
              <a:xfrm>
                <a:off x="5802109" y="990600"/>
                <a:ext cx="0" cy="1454113"/>
              </a:xfrm>
              <a:prstGeom prst="straightConnector1">
                <a:avLst/>
              </a:prstGeom>
              <a:ln>
                <a:solidFill>
                  <a:srgbClr val="0000FF"/>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738439" y="1879630"/>
                <a:ext cx="662361" cy="276999"/>
              </a:xfrm>
              <a:prstGeom prst="rect">
                <a:avLst/>
              </a:prstGeom>
              <a:noFill/>
            </p:spPr>
            <p:txBody>
              <a:bodyPr wrap="none" rtlCol="0">
                <a:spAutoFit/>
              </a:bodyPr>
              <a:lstStyle/>
              <a:p>
                <a:r>
                  <a:rPr lang="en-US" sz="1200" dirty="0" smtClean="0"/>
                  <a:t>6.5 mm</a:t>
                </a:r>
                <a:endParaRPr lang="en-US" sz="1200" dirty="0"/>
              </a:p>
            </p:txBody>
          </p:sp>
        </p:grpSp>
        <p:grpSp>
          <p:nvGrpSpPr>
            <p:cNvPr id="55" name="Group 54"/>
            <p:cNvGrpSpPr/>
            <p:nvPr/>
          </p:nvGrpSpPr>
          <p:grpSpPr>
            <a:xfrm>
              <a:off x="5865637" y="3884317"/>
              <a:ext cx="1746403" cy="1746403"/>
              <a:chOff x="5865637" y="3884317"/>
              <a:chExt cx="1746403" cy="1746403"/>
            </a:xfrm>
          </p:grpSpPr>
          <p:sp>
            <p:nvSpPr>
              <p:cNvPr id="56" name="Oval 55"/>
              <p:cNvSpPr>
                <a:spLocks noChangeAspect="1"/>
              </p:cNvSpPr>
              <p:nvPr/>
            </p:nvSpPr>
            <p:spPr>
              <a:xfrm>
                <a:off x="5865637" y="3884317"/>
                <a:ext cx="1746403" cy="174640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0000"/>
                  </a:solidFill>
                </a:endParaRPr>
              </a:p>
            </p:txBody>
          </p:sp>
          <p:cxnSp>
            <p:nvCxnSpPr>
              <p:cNvPr id="57" name="Straight Arrow Connector 56"/>
              <p:cNvCxnSpPr>
                <a:cxnSpLocks noChangeAspect="1"/>
              </p:cNvCxnSpPr>
              <p:nvPr/>
            </p:nvCxnSpPr>
            <p:spPr>
              <a:xfrm flipV="1">
                <a:off x="5941175" y="4336200"/>
                <a:ext cx="1566208" cy="799697"/>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rot="19984454">
                <a:off x="6215140" y="4575352"/>
                <a:ext cx="685800" cy="276999"/>
              </a:xfrm>
              <a:prstGeom prst="rect">
                <a:avLst/>
              </a:prstGeom>
              <a:noFill/>
            </p:spPr>
            <p:txBody>
              <a:bodyPr wrap="square" rtlCol="0">
                <a:spAutoFit/>
              </a:bodyPr>
              <a:lstStyle/>
              <a:p>
                <a:r>
                  <a:rPr lang="en-US" sz="1200" dirty="0" smtClean="0"/>
                  <a:t>7.5 mm</a:t>
                </a:r>
                <a:endParaRPr lang="en-IN" sz="1200" dirty="0"/>
              </a:p>
            </p:txBody>
          </p:sp>
        </p:grpSp>
      </p:grpSp>
      <p:grpSp>
        <p:nvGrpSpPr>
          <p:cNvPr id="65" name="Group 64"/>
          <p:cNvGrpSpPr/>
          <p:nvPr/>
        </p:nvGrpSpPr>
        <p:grpSpPr>
          <a:xfrm>
            <a:off x="176206" y="647700"/>
            <a:ext cx="3345946" cy="2202597"/>
            <a:chOff x="176206" y="1126048"/>
            <a:chExt cx="3345946" cy="2202597"/>
          </a:xfrm>
        </p:grpSpPr>
        <p:grpSp>
          <p:nvGrpSpPr>
            <p:cNvPr id="66" name="Group 65"/>
            <p:cNvGrpSpPr/>
            <p:nvPr/>
          </p:nvGrpSpPr>
          <p:grpSpPr>
            <a:xfrm>
              <a:off x="1428464" y="1126048"/>
              <a:ext cx="2093688" cy="2088000"/>
              <a:chOff x="1428464" y="1126048"/>
              <a:chExt cx="2093688" cy="2088000"/>
            </a:xfrm>
          </p:grpSpPr>
          <p:sp>
            <p:nvSpPr>
              <p:cNvPr id="68" name="Oval 67"/>
              <p:cNvSpPr>
                <a:spLocks noChangeAspect="1"/>
              </p:cNvSpPr>
              <p:nvPr/>
            </p:nvSpPr>
            <p:spPr>
              <a:xfrm>
                <a:off x="1434152" y="1126048"/>
                <a:ext cx="2088000" cy="2088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0000"/>
                  </a:solidFill>
                </a:endParaRPr>
              </a:p>
            </p:txBody>
          </p:sp>
          <p:cxnSp>
            <p:nvCxnSpPr>
              <p:cNvPr id="69" name="Straight Arrow Connector 68"/>
              <p:cNvCxnSpPr/>
              <p:nvPr/>
            </p:nvCxnSpPr>
            <p:spPr>
              <a:xfrm>
                <a:off x="1428464" y="2170652"/>
                <a:ext cx="2088000" cy="0"/>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747752" y="1932296"/>
                <a:ext cx="685800" cy="276999"/>
              </a:xfrm>
              <a:prstGeom prst="rect">
                <a:avLst/>
              </a:prstGeom>
              <a:noFill/>
            </p:spPr>
            <p:txBody>
              <a:bodyPr wrap="square" rtlCol="0">
                <a:spAutoFit/>
              </a:bodyPr>
              <a:lstStyle/>
              <a:p>
                <a:r>
                  <a:rPr lang="en-US" sz="1200" dirty="0" smtClean="0"/>
                  <a:t>9.2 mm</a:t>
                </a:r>
                <a:endParaRPr lang="en-IN" sz="1200" dirty="0"/>
              </a:p>
            </p:txBody>
          </p:sp>
        </p:grpSp>
        <p:sp>
          <p:nvSpPr>
            <p:cNvPr id="67" name="TextBox 66"/>
            <p:cNvSpPr txBox="1"/>
            <p:nvPr/>
          </p:nvSpPr>
          <p:spPr>
            <a:xfrm>
              <a:off x="176206" y="2497648"/>
              <a:ext cx="1800814" cy="830997"/>
            </a:xfrm>
            <a:prstGeom prst="rect">
              <a:avLst/>
            </a:prstGeom>
            <a:noFill/>
          </p:spPr>
          <p:txBody>
            <a:bodyPr wrap="none" rtlCol="0">
              <a:spAutoFit/>
            </a:bodyPr>
            <a:lstStyle/>
            <a:p>
              <a:r>
                <a:rPr lang="en-US" sz="1200" b="1" dirty="0" smtClean="0"/>
                <a:t>Square</a:t>
              </a:r>
            </a:p>
            <a:p>
              <a:r>
                <a:rPr lang="en-US" sz="1200" dirty="0"/>
                <a:t>S</a:t>
              </a:r>
              <a:r>
                <a:rPr lang="en-US" sz="1200" dirty="0" smtClean="0"/>
                <a:t>ide = 6.5 mm</a:t>
              </a:r>
            </a:p>
            <a:p>
              <a:r>
                <a:rPr lang="en-US" sz="1200" dirty="0" smtClean="0"/>
                <a:t>Incircle dia = 6.5 mm</a:t>
              </a:r>
            </a:p>
            <a:p>
              <a:r>
                <a:rPr lang="en-US" sz="1200" dirty="0" smtClean="0"/>
                <a:t>Circumcircle dia = 9.2 mm</a:t>
              </a:r>
              <a:endParaRPr lang="en-US" sz="1200" dirty="0"/>
            </a:p>
          </p:txBody>
        </p:sp>
      </p:grpSp>
      <p:grpSp>
        <p:nvGrpSpPr>
          <p:cNvPr id="71" name="Group 70"/>
          <p:cNvGrpSpPr/>
          <p:nvPr/>
        </p:nvGrpSpPr>
        <p:grpSpPr>
          <a:xfrm>
            <a:off x="4392713" y="800100"/>
            <a:ext cx="3212626" cy="2055799"/>
            <a:chOff x="4392713" y="1278448"/>
            <a:chExt cx="3212626" cy="2055799"/>
          </a:xfrm>
        </p:grpSpPr>
        <p:sp>
          <p:nvSpPr>
            <p:cNvPr id="72" name="Oval 71"/>
            <p:cNvSpPr>
              <a:spLocks noChangeAspect="1"/>
            </p:cNvSpPr>
            <p:nvPr/>
          </p:nvSpPr>
          <p:spPr>
            <a:xfrm>
              <a:off x="5858936" y="1278448"/>
              <a:ext cx="1746403" cy="174640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0000"/>
                </a:solidFill>
              </a:endParaRPr>
            </a:p>
          </p:txBody>
        </p:sp>
        <p:cxnSp>
          <p:nvCxnSpPr>
            <p:cNvPr id="73" name="Straight Arrow Connector 72"/>
            <p:cNvCxnSpPr>
              <a:cxnSpLocks noChangeAspect="1"/>
            </p:cNvCxnSpPr>
            <p:nvPr/>
          </p:nvCxnSpPr>
          <p:spPr>
            <a:xfrm flipV="1">
              <a:off x="5934474" y="1730331"/>
              <a:ext cx="1566208" cy="799697"/>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rot="19984454">
              <a:off x="6208439" y="1983131"/>
              <a:ext cx="685800" cy="276999"/>
            </a:xfrm>
            <a:prstGeom prst="rect">
              <a:avLst/>
            </a:prstGeom>
            <a:noFill/>
          </p:spPr>
          <p:txBody>
            <a:bodyPr wrap="square" rtlCol="0">
              <a:spAutoFit/>
            </a:bodyPr>
            <a:lstStyle/>
            <a:p>
              <a:r>
                <a:rPr lang="en-US" sz="1200" dirty="0" smtClean="0"/>
                <a:t>7.5 mm</a:t>
              </a:r>
              <a:endParaRPr lang="en-IN" sz="1200" dirty="0"/>
            </a:p>
          </p:txBody>
        </p:sp>
        <p:sp>
          <p:nvSpPr>
            <p:cNvPr id="75" name="TextBox 74"/>
            <p:cNvSpPr txBox="1"/>
            <p:nvPr/>
          </p:nvSpPr>
          <p:spPr>
            <a:xfrm>
              <a:off x="4392713" y="2503250"/>
              <a:ext cx="1800814" cy="830997"/>
            </a:xfrm>
            <a:prstGeom prst="rect">
              <a:avLst/>
            </a:prstGeom>
            <a:noFill/>
          </p:spPr>
          <p:txBody>
            <a:bodyPr wrap="none" rtlCol="0">
              <a:spAutoFit/>
            </a:bodyPr>
            <a:lstStyle/>
            <a:p>
              <a:r>
                <a:rPr lang="en-US" sz="1200" b="1" dirty="0" smtClean="0"/>
                <a:t>Hexagon </a:t>
              </a:r>
            </a:p>
            <a:p>
              <a:r>
                <a:rPr lang="en-US" sz="1200" dirty="0" smtClean="0"/>
                <a:t>Short diagonal = 6.5 mm</a:t>
              </a:r>
            </a:p>
            <a:p>
              <a:r>
                <a:rPr lang="en-US" sz="1200" dirty="0" smtClean="0"/>
                <a:t>Incircle dia = 6.5 mm</a:t>
              </a:r>
            </a:p>
            <a:p>
              <a:r>
                <a:rPr lang="en-US" sz="1200" dirty="0" smtClean="0"/>
                <a:t>Circumcircle dia = 7.5 mm</a:t>
              </a:r>
              <a:endParaRPr lang="en-US" sz="1200" dirty="0"/>
            </a:p>
          </p:txBody>
        </p:sp>
      </p:grpSp>
      <p:pic>
        <p:nvPicPr>
          <p:cNvPr id="76" name="Picture 2" descr="C:\Users\Dr. Suven Bhattachar\Pictures\Symbol_thumbs_up_green.png"/>
          <p:cNvPicPr>
            <a:picLocks noChangeAspect="1" noChangeArrowheads="1"/>
          </p:cNvPicPr>
          <p:nvPr/>
        </p:nvPicPr>
        <p:blipFill>
          <a:blip r:embed="rId4" cstate="print"/>
          <a:srcRect/>
          <a:stretch>
            <a:fillRect/>
          </a:stretch>
        </p:blipFill>
        <p:spPr bwMode="auto">
          <a:xfrm>
            <a:off x="8090625" y="3112316"/>
            <a:ext cx="293968" cy="507091"/>
          </a:xfrm>
          <a:prstGeom prst="rect">
            <a:avLst/>
          </a:prstGeom>
          <a:noFill/>
        </p:spPr>
      </p:pic>
      <p:pic>
        <p:nvPicPr>
          <p:cNvPr id="77" name="Picture 3" descr="C:\Users\Dr. Suven Bhattachar\Pictures\Kine8q9RT.png"/>
          <p:cNvPicPr>
            <a:picLocks noChangeAspect="1" noChangeArrowheads="1"/>
          </p:cNvPicPr>
          <p:nvPr/>
        </p:nvPicPr>
        <p:blipFill>
          <a:blip r:embed="rId5" cstate="print"/>
          <a:srcRect/>
          <a:stretch>
            <a:fillRect/>
          </a:stretch>
        </p:blipFill>
        <p:spPr bwMode="auto">
          <a:xfrm>
            <a:off x="3887031" y="3238407"/>
            <a:ext cx="250612" cy="369421"/>
          </a:xfrm>
          <a:prstGeom prst="rect">
            <a:avLst/>
          </a:prstGeom>
          <a:noFill/>
        </p:spPr>
      </p:pic>
    </p:spTree>
    <p:extLst>
      <p:ext uri="{BB962C8B-B14F-4D97-AF65-F5344CB8AC3E}">
        <p14:creationId xmlns:p14="http://schemas.microsoft.com/office/powerpoint/2010/main" val="132604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anim calcmode="lin" valueType="num">
                                      <p:cBhvr>
                                        <p:cTn id="20" dur="1000" fill="hold"/>
                                        <p:tgtEl>
                                          <p:spTgt spid="43"/>
                                        </p:tgtEl>
                                        <p:attrNameLst>
                                          <p:attrName>ppt_x</p:attrName>
                                        </p:attrNameLst>
                                      </p:cBhvr>
                                      <p:tavLst>
                                        <p:tav tm="0">
                                          <p:val>
                                            <p:strVal val="#ppt_x"/>
                                          </p:val>
                                        </p:tav>
                                        <p:tav tm="100000">
                                          <p:val>
                                            <p:strVal val="#ppt_x"/>
                                          </p:val>
                                        </p:tav>
                                      </p:tavLst>
                                    </p:anim>
                                    <p:anim calcmode="lin" valueType="num">
                                      <p:cBhvr>
                                        <p:cTn id="21" dur="1000" fill="hold"/>
                                        <p:tgtEl>
                                          <p:spTgt spid="4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66700"/>
            <a:ext cx="8686800" cy="5181600"/>
          </a:xfrm>
        </p:spPr>
        <p:txBody>
          <a:bodyPr>
            <a:normAutofit/>
          </a:bodyPr>
          <a:lstStyle/>
          <a:p>
            <a:pPr lvl="0" algn="just">
              <a:spcBef>
                <a:spcPts val="1000"/>
              </a:spcBef>
              <a:spcAft>
                <a:spcPts val="1000"/>
              </a:spcAft>
            </a:pPr>
            <a:r>
              <a:rPr lang="en-US" sz="2000" b="1" dirty="0"/>
              <a:t>The Square may appear to provide greater exposure but …….</a:t>
            </a:r>
            <a:endParaRPr lang="en-US" sz="2000" dirty="0"/>
          </a:p>
          <a:p>
            <a:pPr lvl="0" algn="just">
              <a:spcBef>
                <a:spcPts val="1000"/>
              </a:spcBef>
              <a:spcAft>
                <a:spcPts val="1000"/>
              </a:spcAft>
            </a:pPr>
            <a:r>
              <a:rPr lang="en-US" sz="2000" dirty="0">
                <a:solidFill>
                  <a:srgbClr val="0000FF"/>
                </a:solidFill>
              </a:rPr>
              <a:t>Both a Square with a 6.5 mm side and a Hexagon with a 6.5 mm short diagonal accommodate a 6.5 mm diameter incircle. </a:t>
            </a:r>
          </a:p>
          <a:p>
            <a:pPr lvl="0" algn="just">
              <a:spcBef>
                <a:spcPts val="1000"/>
              </a:spcBef>
              <a:spcAft>
                <a:spcPts val="1000"/>
              </a:spcAft>
            </a:pPr>
            <a:r>
              <a:rPr lang="en-US" sz="2000" dirty="0"/>
              <a:t>The incircle is the activity area - the area outside the incircle at the corners is wasted space</a:t>
            </a:r>
          </a:p>
          <a:p>
            <a:pPr lvl="0" algn="just">
              <a:spcBef>
                <a:spcPts val="1000"/>
              </a:spcBef>
              <a:spcAft>
                <a:spcPts val="1000"/>
              </a:spcAft>
            </a:pPr>
            <a:r>
              <a:rPr lang="en-US" sz="2000" dirty="0">
                <a:solidFill>
                  <a:srgbClr val="0000FF"/>
                </a:solidFill>
              </a:rPr>
              <a:t>When inserted through a small incision the longer diagonal of the elongated Square precludes its complete insertion into the anterior chamber in a single pass.</a:t>
            </a:r>
          </a:p>
          <a:p>
            <a:pPr lvl="0" algn="just">
              <a:spcBef>
                <a:spcPts val="1000"/>
              </a:spcBef>
              <a:spcAft>
                <a:spcPts val="1000"/>
              </a:spcAft>
            </a:pPr>
            <a:r>
              <a:rPr lang="en-US" sz="2000" dirty="0"/>
              <a:t>The circumcircle of the Square is much larger than that of the Hexagon. The corners of the square are more likely to injure the angle of the anterior chamber during manipulations.</a:t>
            </a:r>
          </a:p>
          <a:p>
            <a:pPr lvl="0" algn="just">
              <a:spcBef>
                <a:spcPts val="1000"/>
              </a:spcBef>
              <a:spcAft>
                <a:spcPts val="1000"/>
              </a:spcAft>
            </a:pPr>
            <a:r>
              <a:rPr lang="en-US" sz="2000" dirty="0">
                <a:solidFill>
                  <a:srgbClr val="0000FF"/>
                </a:solidFill>
              </a:rPr>
              <a:t>The</a:t>
            </a:r>
            <a:r>
              <a:rPr lang="en-US" sz="2000" b="1" dirty="0">
                <a:solidFill>
                  <a:srgbClr val="0000FF"/>
                </a:solidFill>
              </a:rPr>
              <a:t> Hexagon is geometrically superior </a:t>
            </a:r>
            <a:r>
              <a:rPr lang="en-US" sz="2000" dirty="0">
                <a:solidFill>
                  <a:srgbClr val="0000FF"/>
                </a:solidFill>
              </a:rPr>
              <a:t>to the </a:t>
            </a:r>
            <a:r>
              <a:rPr lang="en-US" sz="2000" dirty="0" smtClean="0">
                <a:solidFill>
                  <a:srgbClr val="0000FF"/>
                </a:solidFill>
              </a:rPr>
              <a:t>Square </a:t>
            </a:r>
            <a:r>
              <a:rPr lang="en-US" sz="2000" b="1" dirty="0" smtClean="0">
                <a:solidFill>
                  <a:srgbClr val="0000FF"/>
                </a:solidFill>
              </a:rPr>
              <a:t>!</a:t>
            </a:r>
            <a:endParaRPr lang="en-US" sz="2000" dirty="0">
              <a:solidFill>
                <a:srgbClr val="0000FF"/>
              </a:solidFill>
            </a:endParaRPr>
          </a:p>
        </p:txBody>
      </p:sp>
    </p:spTree>
    <p:extLst>
      <p:ext uri="{BB962C8B-B14F-4D97-AF65-F5344CB8AC3E}">
        <p14:creationId xmlns:p14="http://schemas.microsoft.com/office/powerpoint/2010/main" val="28666959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6341</TotalTime>
  <Words>280</Words>
  <Application>Microsoft Office PowerPoint</Application>
  <PresentationFormat>On-screen Show (16:10)</PresentationFormat>
  <Paragraphs>54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Pupil Expanders – Is a Hexagon better than Square?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Suven Bhattacharjee</dc:creator>
  <cp:lastModifiedBy>Dr. Suven Bhattacharjee</cp:lastModifiedBy>
  <cp:revision>99</cp:revision>
  <dcterms:created xsi:type="dcterms:W3CDTF">2006-08-16T00:00:00Z</dcterms:created>
  <dcterms:modified xsi:type="dcterms:W3CDTF">2017-05-07T16:13:26Z</dcterms:modified>
</cp:coreProperties>
</file>